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7"/>
  </p:notesMasterIdLst>
  <p:handoutMasterIdLst>
    <p:handoutMasterId r:id="rId18"/>
  </p:handoutMasterIdLst>
  <p:sldIdLst>
    <p:sldId id="565" r:id="rId3"/>
    <p:sldId id="594" r:id="rId4"/>
    <p:sldId id="595" r:id="rId5"/>
    <p:sldId id="597" r:id="rId6"/>
    <p:sldId id="587" r:id="rId7"/>
    <p:sldId id="588" r:id="rId8"/>
    <p:sldId id="589" r:id="rId9"/>
    <p:sldId id="590" r:id="rId10"/>
    <p:sldId id="591" r:id="rId11"/>
    <p:sldId id="598" r:id="rId12"/>
    <p:sldId id="592" r:id="rId13"/>
    <p:sldId id="599" r:id="rId14"/>
    <p:sldId id="593" r:id="rId15"/>
    <p:sldId id="600" r:id="rId16"/>
  </p:sldIdLst>
  <p:sldSz cx="9144000" cy="6858000" type="overhead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3BA"/>
    <a:srgbClr val="FFCC00"/>
    <a:srgbClr val="428C2F"/>
    <a:srgbClr val="959597"/>
    <a:srgbClr val="FF3300"/>
    <a:srgbClr val="6C2B8F"/>
    <a:srgbClr val="0078C3"/>
    <a:srgbClr val="0077C0"/>
    <a:srgbClr val="0082D2"/>
    <a:srgbClr val="536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523" autoAdjust="0"/>
  </p:normalViewPr>
  <p:slideViewPr>
    <p:cSldViewPr>
      <p:cViewPr>
        <p:scale>
          <a:sx n="85" d="100"/>
          <a:sy n="85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280" y="-11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James Nazroo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 smtClean="0"/>
              <a:t>February 2015</a:t>
            </a:r>
            <a:endParaRPr lang="en-GB" dirty="0"/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6978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376978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1658E1-9F7F-4ADC-A7EC-DD3E7BFBAA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492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690071"/>
            <a:ext cx="5438774" cy="444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6978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78"/>
            <a:ext cx="2946400" cy="49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04" tIns="45954" rIns="91904" bIns="4595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5358B8-3030-49F4-A1C1-93841C280E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4854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F59EAC9-9B4B-4C7F-9C5F-C2616A2E68F4}" type="slidenum">
              <a:rPr lang="en-GB" altLang="en-US"/>
              <a:pPr eaLnBrk="1" hangingPunct="1"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7394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3C085CB0-FED1-5DAA-9FB0-08FF12FE695D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5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082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315A3C19-57DC-0FCA-92E2-A19F72AC64F4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6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25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5866E5B6-F8B5-3313-FBDE-0E46AB900D5B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8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28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5B8F7BB1-FFB6-DA8D-F837-09D835790E5C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9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06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5CCD99B2-FCB1-986F-FF75-0A3AD73B095F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11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105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wAAsTkAAM8pAAC8PAAAEAAAAA=="/>
              </a:ext>
            </a:extLst>
          </p:cNvSpPr>
          <p:nvPr>
            <p:ph type="sldNum" sz="quarter" idx="5"/>
          </p:nvPr>
        </p:nvSpPr>
        <p:spPr>
          <a:xfrm>
            <a:off x="3850005" y="9376808"/>
            <a:ext cx="2946400" cy="4945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b">
            <a:prstTxWarp prst="textNoShape">
              <a:avLst/>
            </a:prstTxWarp>
          </a:bodyPr>
          <a:lstStyle/>
          <a:p>
            <a:pPr>
              <a:defRPr lang="en-GB">
                <a:latin typeface="Calibri" charset="0"/>
                <a:ea typeface="Arial" charset="0"/>
                <a:cs typeface="Arial" charset="0"/>
              </a:defRPr>
            </a:pPr>
            <a:fld id="{775C4D72-3C9A-09BB-D4E4-CAEE03AA229F}" type="slidenum">
              <a:rPr/>
              <a:pPr>
                <a:defRPr lang="en-GB">
                  <a:latin typeface="Calibri" charset="0"/>
                  <a:ea typeface="Arial" charset="0"/>
                  <a:cs typeface="Arial" charset="0"/>
                </a:defRPr>
              </a:pPr>
              <a:t>13</a:t>
            </a:fld>
            <a:endParaRPr/>
          </a:p>
        </p:txBody>
      </p:sp>
      <p:sp>
        <p:nvSpPr>
          <p:cNvPr id="3" name="Slide Image Placeholder 2"/>
          <p:cNvSpPr>
            <a:spLocks noGrp="1" noRot="1" noChangeAspect="1" noChangeArrowheads="1"/>
            <a:extLst>
              <a:ext uri="smNativeData">
                <pr:smNativeData xmlns:pr="smNativeData" xmlns="" val="SMDATA_12_ZRtSVhMAAAAlAAAAZA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C5BQAAkAQAABYkAABWGwAAEAAAAA=="/>
              </a:ext>
            </a:extLst>
          </p:cNvSpPr>
          <p:nvPr>
            <p:ph type="sldImg"/>
          </p:nvPr>
        </p:nvSpPr>
        <p:spPr>
          <a:xfrm>
            <a:off x="930275" y="741363"/>
            <a:ext cx="4935538" cy="37020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</p:sp>
      <p:sp>
        <p:nvSpPr>
          <p:cNvPr id="4" name="Notes Placeholder 3"/>
          <p:cNvSpPr>
            <a:spLocks noGrp="1" noChangeArrowheads="1"/>
            <a:extLst>
              <a:ext uri="smNativeData">
                <pr:smNativeData xmlns:pr="smNativeData" xmlns="" val="SMDATA_12_ZRtSVhMAAAAlAAAAZAAAAA0AAAAAkQAAAEgAAACR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DAwAALRwAAAomAAC+OQAAEAAAAA=="/>
              </a:ext>
            </a:extLst>
          </p:cNvSpPr>
          <p:nvPr>
            <p:ph type="body" idx="1"/>
          </p:nvPr>
        </p:nvSpPr>
        <p:spPr>
          <a:xfrm>
            <a:off x="611506" y="4579519"/>
            <a:ext cx="5572125" cy="4805543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2075" tIns="45720" rIns="92075" bIns="45720" numCol="1" anchor="t">
            <a:prstTxWarp prst="textNoShape">
              <a:avLst/>
            </a:prstTxWarp>
          </a:bodyPr>
          <a:lstStyle/>
          <a:p>
            <a:pPr>
              <a:defRPr lang="en-GB"/>
            </a:pPr>
            <a:endParaRPr lang="en-US">
              <a:latin typeface="Calibri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614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6F7AD-EFFF-4609-8C5D-E1E9355652A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36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4D903-9EFE-4497-91BB-2AD1F306DFF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36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792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1E78E-8A14-425D-8A04-6EAEFBCDA4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713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68313" y="1484313"/>
            <a:ext cx="8229600" cy="456882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EB4AD-8F22-4E09-9D4B-FE11479027B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741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484313"/>
            <a:ext cx="8229600" cy="456882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C1F36-C538-4931-8DB1-5D95329FCF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31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rgbClr val="0073BA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6F7AD-EFFF-4609-8C5D-E1E9355652A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36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1520" y="6381327"/>
            <a:ext cx="2133600" cy="340147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rgbClr val="0073B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4A77B-06A6-46E6-B535-5948A51B71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1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94108-409B-4DF2-901E-EB334C2FAE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03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0386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84313"/>
            <a:ext cx="4038600" cy="4568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B986D-4F08-45DA-A3A9-BEB1107621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04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2EF17-DDF7-415C-AB0D-7088B81386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6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2660A-38C1-4773-B4A6-A5EE0E7658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1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2D0EF-AFA9-4564-A718-7D5FC35625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58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77211-18D1-4601-9073-5F7AA1C53B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4A6CC-0EE9-4B78-AF59-10C25D9A5C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342"/>
            <a:ext cx="8229600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052736"/>
            <a:ext cx="8229600" cy="500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BE6F21-68EF-4A61-B662-021E91BC91C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Line 17"/>
          <p:cNvSpPr>
            <a:spLocks noChangeShapeType="1"/>
          </p:cNvSpPr>
          <p:nvPr userDrawn="1"/>
        </p:nvSpPr>
        <p:spPr bwMode="auto">
          <a:xfrm flipV="1">
            <a:off x="0" y="0"/>
            <a:ext cx="9144000" cy="0"/>
          </a:xfrm>
          <a:prstGeom prst="line">
            <a:avLst/>
          </a:prstGeom>
          <a:noFill/>
          <a:ln w="228600">
            <a:solidFill>
              <a:srgbClr val="0073B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12" name="Line 16"/>
          <p:cNvSpPr>
            <a:spLocks noChangeShapeType="1"/>
          </p:cNvSpPr>
          <p:nvPr userDrawn="1"/>
        </p:nvSpPr>
        <p:spPr bwMode="auto">
          <a:xfrm flipV="1">
            <a:off x="250825" y="764704"/>
            <a:ext cx="8642350" cy="0"/>
          </a:xfrm>
          <a:prstGeom prst="line">
            <a:avLst/>
          </a:prstGeom>
          <a:noFill/>
          <a:ln w="76200">
            <a:solidFill>
              <a:srgbClr val="0073BA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3B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640959" cy="79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268761"/>
            <a:ext cx="8712968" cy="478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BE6F21-68EF-4A61-B662-021E91BC91C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D4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A2AE"/>
          </a:solidFill>
          <a:latin typeface="Arial" charset="0"/>
        </a:defRPr>
      </a:lvl9pPr>
    </p:titleStyle>
    <p:bodyStyle>
      <a:lvl1pPr marL="266700" indent="-266700" algn="l" rtl="0" eaLnBrk="0" fontAlgn="base" hangingPunct="0">
        <a:spcBef>
          <a:spcPts val="0"/>
        </a:spcBef>
        <a:spcAft>
          <a:spcPts val="600"/>
        </a:spcAft>
        <a:buClr>
          <a:srgbClr val="0073B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85750" algn="l" rtl="0" eaLnBrk="0" fontAlgn="base" hangingPunct="0">
        <a:spcBef>
          <a:spcPts val="0"/>
        </a:spcBef>
        <a:spcAft>
          <a:spcPts val="600"/>
        </a:spcAft>
        <a:buClr>
          <a:srgbClr val="0073B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2pPr>
      <a:lvl3pPr marL="809625" indent="-266700" algn="l" defTabSz="895350" rtl="0" eaLnBrk="0" fontAlgn="base" hangingPunct="0">
        <a:spcBef>
          <a:spcPts val="0"/>
        </a:spcBef>
        <a:spcAft>
          <a:spcPts val="600"/>
        </a:spcAft>
        <a:buClr>
          <a:srgbClr val="0073B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3pPr>
      <a:lvl4pPr marL="1076325" indent="-266700" algn="l" rtl="0" eaLnBrk="0" fontAlgn="base" hangingPunct="0">
        <a:spcBef>
          <a:spcPts val="0"/>
        </a:spcBef>
        <a:spcAft>
          <a:spcPts val="600"/>
        </a:spcAft>
        <a:buClr>
          <a:srgbClr val="0073B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343025" indent="-266700" algn="l" rtl="0" eaLnBrk="0" fontAlgn="base" hangingPunct="0">
        <a:spcBef>
          <a:spcPts val="0"/>
        </a:spcBef>
        <a:spcAft>
          <a:spcPts val="600"/>
        </a:spcAft>
        <a:buClr>
          <a:srgbClr val="0073BA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face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58975"/>
            <a:ext cx="8713788" cy="147002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Dynamics of inequality across the life course: structures and processes</a:t>
            </a:r>
            <a:b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NORFACE DIAL Programme</a:t>
            </a:r>
            <a:b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alt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GB" altLang="en-US" sz="26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7164288" y="4365104"/>
            <a:ext cx="1457325" cy="1701800"/>
            <a:chOff x="4704" y="336"/>
            <a:chExt cx="672" cy="953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4" y="336"/>
              <a:ext cx="672" cy="6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4752" y="1056"/>
              <a:ext cx="62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11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Verdana" pitchFamily="34" charset="0"/>
                  <a:cs typeface="Arial" pitchFamily="34" charset="0"/>
                </a:rPr>
                <a:t>NORFACE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nl-NL" altLang="nl-NL" sz="8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latin typeface="Verdana" pitchFamily="34" charset="0"/>
                  <a:cs typeface="Arial" pitchFamily="34" charset="0"/>
                </a:rPr>
                <a:t>NETWORK</a:t>
              </a:r>
              <a:endParaRPr kumimoji="0" lang="nl-NL" altLang="nl-NL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96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 ambition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1800" dirty="0"/>
              <a:t>Applicants are encouraged to take full advantage of existing data sources, exploiting the strong data infrastructure for social, behavioural and economic research that exists across several European countries. </a:t>
            </a:r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The </a:t>
            </a:r>
            <a:r>
              <a:rPr lang="en-GB" sz="1800" dirty="0"/>
              <a:t>programme may support the collection of new data, be that quantitative or qualitative, only where existing data does not exist to address key questions. </a:t>
            </a:r>
            <a:endParaRPr lang="en-GB" sz="18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1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dirty="0" smtClean="0"/>
              <a:t>Capacity building</a:t>
            </a:r>
            <a:endParaRPr dirty="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lwUAALQ2AABeJgAAEAAAAA=="/>
              </a:ext>
            </a:extLst>
          </p:cNvSpPr>
          <p:nvPr>
            <p:ph type="body" idx="1"/>
          </p:nvPr>
        </p:nvSpPr>
        <p:spPr>
          <a:xfrm>
            <a:off x="179705" y="908685"/>
            <a:ext cx="8712835" cy="53282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Capacity building within and across the NORFACE countries is central to this programme. The focus is on building research capacity and collaboration through: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Research training targeted at early and mid-career researchers, including doctoral students, taking full advantage of existing training opportunities;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Research training </a:t>
            </a:r>
            <a:r>
              <a:rPr lang="en-GB" sz="1800" dirty="0" smtClean="0"/>
              <a:t>involving longitudinal, </a:t>
            </a:r>
            <a:r>
              <a:rPr lang="en-GB" sz="1800" dirty="0"/>
              <a:t>interdisciplinary, mixed methods and international working;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Research training involving working with research users in the design, implementation, dissemination and broader use of the research; 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Building international networks and taking advantage of existing networks to increase the potential for effective international comparative research;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Developing networks with and between research users across the NORFACE countries.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The </a:t>
            </a:r>
            <a:r>
              <a:rPr lang="en-GB" sz="1800" dirty="0"/>
              <a:t>total funding requested from NORFACE must not exceed € 1,500,000 across all participating </a:t>
            </a:r>
            <a:r>
              <a:rPr lang="en-GB" sz="1800" dirty="0" smtClean="0"/>
              <a:t>partners</a:t>
            </a:r>
          </a:p>
          <a:p>
            <a:endParaRPr lang="en-GB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/>
              <a:t>Each project team </a:t>
            </a:r>
            <a:r>
              <a:rPr lang="en-GB" sz="1800" dirty="0" smtClean="0"/>
              <a:t>should consist </a:t>
            </a:r>
            <a:r>
              <a:rPr lang="en-GB" sz="1800" dirty="0"/>
              <a:t>of </a:t>
            </a:r>
            <a:r>
              <a:rPr lang="en-GB" sz="1800" dirty="0" smtClean="0"/>
              <a:t>three </a:t>
            </a:r>
            <a:r>
              <a:rPr lang="en-GB" sz="1800" dirty="0"/>
              <a:t>or more national </a:t>
            </a:r>
            <a:r>
              <a:rPr lang="en-GB" sz="1800" dirty="0" smtClean="0"/>
              <a:t>teams of supporting NORACE partners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1800" dirty="0" smtClean="0"/>
              <a:t>Projects </a:t>
            </a:r>
            <a:r>
              <a:rPr lang="en-GB" sz="1800" dirty="0"/>
              <a:t>can be proposed that last up to 36 months. </a:t>
            </a:r>
            <a:endParaRPr lang="en-GB" sz="1800" dirty="0" smtClean="0"/>
          </a:p>
          <a:p>
            <a:pPr marL="0" indent="0">
              <a:buNone/>
            </a:pPr>
            <a:endParaRPr lang="nl-NL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smtClean="0"/>
              <a:t>National </a:t>
            </a:r>
            <a:r>
              <a:rPr lang="nl-NL" sz="1800" dirty="0" err="1" smtClean="0"/>
              <a:t>eligibility</a:t>
            </a:r>
            <a:r>
              <a:rPr lang="nl-NL" sz="1800" dirty="0" smtClean="0"/>
              <a:t> </a:t>
            </a:r>
            <a:r>
              <a:rPr lang="nl-NL" sz="1800" dirty="0" err="1" smtClean="0"/>
              <a:t>requirements</a:t>
            </a:r>
            <a:r>
              <a:rPr lang="nl-NL" sz="1800" dirty="0" smtClean="0"/>
              <a:t> </a:t>
            </a:r>
            <a:r>
              <a:rPr lang="nl-NL" sz="1800" dirty="0" err="1" smtClean="0"/>
              <a:t>apply</a:t>
            </a:r>
            <a:r>
              <a:rPr lang="nl-NL" sz="1800" dirty="0" smtClean="0"/>
              <a:t>!  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1800" dirty="0" smtClean="0"/>
              <a:t>Budget </a:t>
            </a:r>
            <a:r>
              <a:rPr lang="nl-NL" sz="1800" dirty="0" err="1" smtClean="0"/>
              <a:t>available</a:t>
            </a:r>
            <a:r>
              <a:rPr lang="nl-NL" sz="1800" dirty="0"/>
              <a:t> </a:t>
            </a:r>
            <a:r>
              <a:rPr lang="nl-NL" sz="1800" dirty="0" smtClean="0"/>
              <a:t>is set at a minimum of </a:t>
            </a:r>
            <a:r>
              <a:rPr lang="en-GB" sz="1800" dirty="0" smtClean="0"/>
              <a:t>15 </a:t>
            </a:r>
            <a:r>
              <a:rPr lang="en-GB" sz="1800" dirty="0"/>
              <a:t>M€. EC support may also be available for this programme.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12600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Process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lwUAALQ2AADsJQAAEAAAAA=="/>
              </a:ext>
            </a:extLst>
          </p:cNvSpPr>
          <p:nvPr>
            <p:ph type="body" idx="1"/>
          </p:nvPr>
        </p:nvSpPr>
        <p:spPr>
          <a:xfrm>
            <a:off x="179705" y="908685"/>
            <a:ext cx="8712835" cy="525589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US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Two </a:t>
            </a:r>
            <a:r>
              <a:rPr lang="en-US" sz="18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stage procedure: Outline </a:t>
            </a:r>
            <a:r>
              <a:rPr lang="en-US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&amp; Full proposals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 sz="1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Deadline </a:t>
            </a:r>
            <a:r>
              <a:rPr lang="en-GB" sz="18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submission Outline Proposals </a:t>
            </a:r>
            <a:r>
              <a:rPr lang="en-GB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GB" sz="18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March </a:t>
            </a:r>
            <a:r>
              <a:rPr lang="en-GB" sz="1800" b="1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30 2016, 13.00 C.E.T. </a:t>
            </a:r>
            <a:endParaRPr lang="en-GB" sz="18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b="1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Instructions to submit a proposal will be published on the NORFACE website </a:t>
            </a:r>
          </a:p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None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Applicants invited to the second stage will receive a notification by July 2016 inviting them to submit a Full </a:t>
            </a:r>
            <a:r>
              <a:rPr lang="en-GB" sz="18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Proposal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Font typeface="Wingdings" charset="0"/>
              <a:buChar char="§"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/>
          </a:p>
          <a:p>
            <a:pPr marL="0" marR="0" lvl="1" indent="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None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 smtClean="0"/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/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For more information, please visit </a:t>
            </a:r>
            <a:r>
              <a:rPr lang="en-GB" dirty="0" smtClean="0">
                <a:hlinkClick r:id="rId2"/>
              </a:rPr>
              <a:t>www.norface.net</a:t>
            </a:r>
            <a:r>
              <a:rPr lang="en-GB" dirty="0" smtClean="0"/>
              <a:t>  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The DIAL programme text, call for proposals, national eligibility requirements, outline proposal template and frequently asked questions are published on the NORFACE website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NORFACE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Aft>
                <a:spcPct val="0"/>
              </a:spcAft>
              <a:buClr>
                <a:srgbClr val="0C5804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NORFACE is a </a:t>
            </a:r>
            <a:r>
              <a:rPr lang="en-GB" sz="1800" dirty="0" smtClean="0">
                <a:ea typeface="Verdana" panose="020B0604030504040204" pitchFamily="34" charset="0"/>
                <a:cs typeface="Verdana" panose="020B0604030504040204" pitchFamily="34" charset="0"/>
              </a:rPr>
              <a:t>collaborative partnership of national research funders in the area of social and behavioural sciences, </a:t>
            </a:r>
            <a:r>
              <a:rPr lang="en-GB" sz="1800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constructed in </a:t>
            </a:r>
            <a:r>
              <a:rPr lang="en-GB" sz="1800" b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2004</a:t>
            </a:r>
          </a:p>
          <a:p>
            <a:pPr marL="261938" lvl="0" indent="-261938">
              <a:lnSpc>
                <a:spcPct val="140000"/>
              </a:lnSpc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endParaRPr lang="en-GB" sz="1800" b="1" dirty="0" smtClean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1938" lvl="0" indent="-261938">
              <a:lnSpc>
                <a:spcPct val="140000"/>
              </a:lnSpc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NORFACE stands for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ew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pportunities for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unding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gency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o-operation in </a:t>
            </a:r>
            <a:r>
              <a:rPr lang="en-GB" sz="1800" b="1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GB" sz="1800" i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urope (in the Social Sciences)</a:t>
            </a:r>
          </a:p>
          <a:p>
            <a:pPr marL="261938" lvl="0" indent="-261938">
              <a:lnSpc>
                <a:spcPct val="140000"/>
              </a:lnSpc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 smtClean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1938" lvl="0" indent="-261938">
              <a:lnSpc>
                <a:spcPct val="140000"/>
              </a:lnSpc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The NORFACE partners together provide funding for </a:t>
            </a:r>
            <a:r>
              <a:rPr lang="en-GB" sz="1800" b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excellent, </a:t>
            </a:r>
            <a:r>
              <a:rPr lang="en-GB" sz="1800" b="1" dirty="0" err="1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multidiscipinary</a:t>
            </a:r>
            <a:r>
              <a:rPr lang="en-GB" sz="1800" b="1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research cooperation</a:t>
            </a:r>
            <a:r>
              <a:rPr lang="en-GB" sz="1800" dirty="0" smtClean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among European research groups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</a:t>
            </a:r>
            <a:r>
              <a:rPr lang="nl-NL" dirty="0" smtClean="0"/>
              <a:t> far…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Three trans-national </a:t>
            </a:r>
            <a:r>
              <a:rPr lang="en-GB" sz="1800" dirty="0">
                <a:solidFill>
                  <a:srgbClr val="000000"/>
                </a:solidFill>
                <a:latin typeface="+mj-lt"/>
              </a:rPr>
              <a:t>research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programmes with support of the European Commission:</a:t>
            </a: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 smtClean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dirty="0">
                <a:solidFill>
                  <a:srgbClr val="000000"/>
                </a:solidFill>
                <a:latin typeface="+mj-lt"/>
              </a:rPr>
              <a:t>	‘Re-emergence of Religion as a Social Force in Europe’ </a:t>
            </a:r>
            <a:r>
              <a:rPr lang="en-GB" sz="1800" i="1" dirty="0">
                <a:solidFill>
                  <a:srgbClr val="000000"/>
                </a:solidFill>
                <a:latin typeface="+mj-lt"/>
              </a:rPr>
              <a:t> 	</a:t>
            </a:r>
            <a:endParaRPr lang="en-GB" sz="1800" i="1" dirty="0" smtClean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 	‘Migration in Europe – Social, Economic, Cultural and 	Policy </a:t>
            </a:r>
            <a:endParaRPr lang="en-GB" sz="1800" dirty="0" smtClean="0">
              <a:solidFill>
                <a:srgbClr val="000000"/>
              </a:solidFill>
              <a:latin typeface="+mj-lt"/>
            </a:endParaRPr>
          </a:p>
          <a:p>
            <a:pPr marL="800100" lvl="2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  Dynamics</a:t>
            </a:r>
            <a:r>
              <a:rPr lang="en-GB" sz="1800" dirty="0">
                <a:solidFill>
                  <a:srgbClr val="000000"/>
                </a:solidFill>
                <a:latin typeface="+mj-lt"/>
              </a:rPr>
              <a:t>’</a:t>
            </a: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+mj-lt"/>
              </a:rPr>
              <a:t>          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    ‘Welfare </a:t>
            </a:r>
            <a:r>
              <a:rPr lang="en-GB" sz="1800" dirty="0">
                <a:solidFill>
                  <a:srgbClr val="000000"/>
                </a:solidFill>
                <a:latin typeface="+mj-lt"/>
              </a:rPr>
              <a:t>State Futures</a:t>
            </a:r>
            <a:r>
              <a:rPr lang="en-GB" sz="1800" dirty="0" smtClean="0">
                <a:solidFill>
                  <a:srgbClr val="000000"/>
                </a:solidFill>
                <a:latin typeface="+mj-lt"/>
              </a:rPr>
              <a:t>’</a:t>
            </a: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Font typeface="Wingdings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endParaRPr lang="en-GB" sz="1800" dirty="0">
              <a:solidFill>
                <a:srgbClr val="000000"/>
              </a:solidFill>
              <a:latin typeface="+mj-lt"/>
            </a:endParaRPr>
          </a:p>
          <a:p>
            <a:pPr marL="0" lvl="0" indent="0" algn="r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r>
              <a:rPr lang="en-GB" sz="1800" i="1" dirty="0">
                <a:solidFill>
                  <a:srgbClr val="000000"/>
                </a:solidFill>
                <a:latin typeface="+mj-lt"/>
              </a:rPr>
              <a:t>In addition: interagency learning, developing best practices on </a:t>
            </a:r>
          </a:p>
          <a:p>
            <a:pPr marL="0" lvl="0" indent="0" algn="r">
              <a:spcAft>
                <a:spcPct val="0"/>
              </a:spcAft>
              <a:buClr>
                <a:srgbClr val="0C5804"/>
              </a:buClr>
              <a:buSzPct val="100000"/>
              <a:buNone/>
            </a:pPr>
            <a:r>
              <a:rPr lang="en-GB" sz="1800" i="1" dirty="0">
                <a:solidFill>
                  <a:srgbClr val="000000"/>
                </a:solidFill>
                <a:latin typeface="+mj-lt"/>
              </a:rPr>
              <a:t>transnational calls</a:t>
            </a:r>
            <a:r>
              <a:rPr lang="en-GB" sz="1600" i="1" dirty="0">
                <a:solidFill>
                  <a:srgbClr val="000000"/>
                </a:solidFill>
                <a:latin typeface="Verdana"/>
              </a:rPr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166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New NORFACE programme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alt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Fourth NORFACE programme with the title “</a:t>
            </a:r>
            <a:r>
              <a:rPr lang="en-GB" altLang="en-US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Dynamics of inequality across the life course: structures and processes</a:t>
            </a:r>
            <a:r>
              <a:rPr lang="en-GB" altLang="en-US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” (acronym: DIAL) launched in December 2015</a:t>
            </a:r>
          </a:p>
          <a:p>
            <a:pPr marL="0" indent="0">
              <a:spcAft>
                <a:spcPts val="0"/>
              </a:spcAft>
              <a:buNone/>
            </a:pPr>
            <a:endParaRPr lang="en-GB" altLang="en-US" sz="1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GB" sz="1800" dirty="0" smtClean="0"/>
              <a:t>The following countries have committed to NORFACE DIAL:</a:t>
            </a: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800" dirty="0" smtClean="0"/>
              <a:t>	Austria, </a:t>
            </a:r>
            <a:r>
              <a:rPr lang="en-GB" sz="1800" dirty="0"/>
              <a:t>Czech </a:t>
            </a:r>
            <a:r>
              <a:rPr lang="en-GB" sz="1800" dirty="0" smtClean="0"/>
              <a:t>Republic, Denmark, Finland, Germany, Iceland, </a:t>
            </a: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800" dirty="0"/>
              <a:t>	</a:t>
            </a:r>
            <a:r>
              <a:rPr lang="en-GB" sz="1800" dirty="0" smtClean="0"/>
              <a:t>Ireland, Lithuania, Netherlands, Norway, Poland, Portugal, Slovenia, 	Sweden, Switzerland and United Kingdom</a:t>
            </a: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en-GB" sz="1800" dirty="0" smtClean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800" dirty="0" smtClean="0"/>
              <a:t>More information on the participation of France in this call will be posted on the NORFACE website as soon as possible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800" dirty="0" smtClean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800" dirty="0" smtClean="0"/>
              <a:t>Researchers from other countries and stakeholders are invited to participate as co-operation partner. 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GB" sz="1800" dirty="0" smtClean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800" dirty="0" smtClean="0"/>
              <a:t>FNR from Luxembourg has reserved budget to support Luxembourg based researchers participating as a co-operation partner. 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92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L+//8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dirty="0"/>
              <a:t>Rationale for </a:t>
            </a:r>
            <a:r>
              <a:rPr dirty="0" smtClean="0"/>
              <a:t>DIAL programme</a:t>
            </a:r>
            <a:endParaRPr dirty="0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lwUAALQ2AABeJgAAEAAAAA=="/>
              </a:ext>
            </a:extLst>
          </p:cNvSpPr>
          <p:nvPr>
            <p:ph type="body" idx="1"/>
          </p:nvPr>
        </p:nvSpPr>
        <p:spPr>
          <a:xfrm>
            <a:off x="179705" y="908685"/>
            <a:ext cx="8712835" cy="53282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Existing and rising inequalities </a:t>
            </a:r>
            <a:r>
              <a:rPr lang="en-GB" sz="1800" dirty="0"/>
              <a:t>pose fundamental challenges to European societies and economies.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To inform </a:t>
            </a:r>
            <a:r>
              <a:rPr lang="en-GB" sz="1800"/>
              <a:t>policy </a:t>
            </a:r>
            <a:r>
              <a:rPr lang="en-GB" sz="1800" smtClean="0"/>
              <a:t>development, need </a:t>
            </a:r>
            <a:r>
              <a:rPr lang="en-GB" sz="1800" dirty="0"/>
              <a:t>a focus on </a:t>
            </a:r>
            <a:r>
              <a:rPr lang="en-GB" sz="1800" b="1" dirty="0"/>
              <a:t>understanding</a:t>
            </a:r>
            <a:r>
              <a:rPr lang="en-GB" sz="1800" dirty="0"/>
              <a:t> the dynamics of inequalities as they unfold over the life course, across different dimensions of inequality, and across different dimensions of identity.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Innovative, curiosity driven research </a:t>
            </a:r>
            <a:r>
              <a:rPr lang="en-GB" sz="1800" dirty="0"/>
              <a:t>that builds on extensive current knowledge on life course inequalities.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 focus on </a:t>
            </a:r>
            <a:r>
              <a:rPr lang="en-GB" sz="1800" b="1" dirty="0"/>
              <a:t>causal processes </a:t>
            </a:r>
            <a:r>
              <a:rPr lang="en-GB" sz="1800" dirty="0"/>
              <a:t>in relation to these inequalities, </a:t>
            </a:r>
            <a:r>
              <a:rPr lang="en-GB" sz="1800" b="1" dirty="0"/>
              <a:t>the impact </a:t>
            </a:r>
            <a:r>
              <a:rPr lang="en-GB" sz="1800" dirty="0"/>
              <a:t>of inequalities, and the identification of opportunities for </a:t>
            </a:r>
            <a:r>
              <a:rPr lang="en-GB" sz="1800" b="1" dirty="0"/>
              <a:t>policy intervention </a:t>
            </a:r>
            <a:r>
              <a:rPr lang="en-GB" sz="1800" dirty="0"/>
              <a:t>to reduce inequalities.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An examination of those crucial points in the life course and of those crucial demographic events that can </a:t>
            </a:r>
            <a:r>
              <a:rPr lang="en-GB" sz="1800" b="1" dirty="0"/>
              <a:t>precipitate or mitigate </a:t>
            </a:r>
            <a:r>
              <a:rPr lang="en-GB" sz="1800" dirty="0"/>
              <a:t>the risk of poverty and social exclusion.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An ambition to offer possibilities for </a:t>
            </a:r>
            <a:r>
              <a:rPr lang="en-GB" sz="1800" b="1" dirty="0"/>
              <a:t>alleviating</a:t>
            </a:r>
            <a:r>
              <a:rPr lang="en-GB" sz="1800" dirty="0"/>
              <a:t> inequalities and the social problems arising from inequalities.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/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Research themes – focus on the lifecourse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9AQAAJgUAALQ2AACYJAAAEAAAAA=="/>
              </a:ext>
            </a:extLst>
          </p:cNvSpPr>
          <p:nvPr>
            <p:ph type="body" idx="1"/>
          </p:nvPr>
        </p:nvSpPr>
        <p:spPr>
          <a:xfrm>
            <a:off x="323215" y="836930"/>
            <a:ext cx="8569325" cy="5111750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lvl="1" indent="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The programme is structured around four themes that reflect transitions and trajectories at key stages of the life course: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Tx/>
              <a:buAutoNum type="arabicPlain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Early life influences and outcomes</a:t>
            </a:r>
            <a:r>
              <a:rPr lang="en-GB" sz="1800" dirty="0"/>
              <a:t>;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Tx/>
              <a:buAutoNum type="arabicPlain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Early adult transitions into tertiary education, vocational training and economic activity;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Tx/>
              <a:buAutoNum type="arabicPlain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Labour market and family trajectories, and the growth of inequality;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73BA"/>
              </a:buClr>
              <a:buSzTx/>
              <a:buFontTx/>
              <a:buAutoNum type="arabicPlain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b="1" dirty="0"/>
              <a:t>Labour market participation in later life and retirement</a:t>
            </a:r>
            <a:r>
              <a:rPr lang="en-GB" sz="1800" dirty="0"/>
              <a:t>.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Emphasis on the interactions and interdependencies between these four key stages rather than treating them as independent;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Interdisciplinary approaches to understanding the relationships between different dimensions of inequality – education, employment, income, housing, living </a:t>
            </a:r>
            <a:r>
              <a:rPr lang="en-GB" sz="1800" dirty="0" err="1"/>
              <a:t>standards,civic</a:t>
            </a:r>
            <a:r>
              <a:rPr lang="en-GB" sz="1800" dirty="0"/>
              <a:t> and social inclusion, health (including mental health) and wellbeing, etc.;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Focus on different population groups (gender, social class, age, ethnicity, religion, nationality and migration status, etc.) and intersections between them;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 motivation to work in participation with research users in order to have a meaningful impact on policy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Research themes – focus on the lifecourse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JgUAALQ2AAB7JQAAAAAAAA=="/>
              </a:ext>
            </a:extLst>
          </p:cNvSpPr>
          <p:nvPr>
            <p:ph type="body" idx="1"/>
          </p:nvPr>
        </p:nvSpPr>
        <p:spPr>
          <a:xfrm>
            <a:off x="179705" y="836930"/>
            <a:ext cx="8712835" cy="525589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18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Early life influences and outcomes: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Biological, cognitive, psychological and social development within a social context (how social inequalities shape …);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Transitions into pre-school, school readiness, transition into and progression through primary school.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Transitions out of compulsory schooling – economic activity, vocational training, into and through tertiary education: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21</a:t>
            </a:r>
            <a:r>
              <a:rPr lang="en-GB" sz="1800" baseline="30000"/>
              <a:t>st</a:t>
            </a:r>
            <a:r>
              <a:rPr lang="en-GB" sz="1800"/>
              <a:t> Century skills;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Flexible labour markets;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Marginalisation and exclusion of some young people;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Leaving childhood home;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Partnerships, cohabitation and fertility.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Trajectory through the labour market, family formation and the growth of inequality: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21</a:t>
            </a:r>
            <a:r>
              <a:rPr lang="en-GB" sz="1800" baseline="30000"/>
              <a:t>st</a:t>
            </a:r>
            <a:r>
              <a:rPr lang="en-GB" sz="1800"/>
              <a:t> Century skills, lifelong learning and on the job training;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Fertility, marital dissolution;</a:t>
            </a:r>
          </a:p>
          <a:p>
            <a:pPr marL="742950" marR="0" lvl="2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Mental and physical health. </a:t>
            </a:r>
          </a:p>
          <a:p>
            <a:pPr marL="342900" marR="0" lvl="1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/>
              <a:t>Labour market participation and exit in later life (complexity of retirement) and relationship with the lifecourse – health and inequality.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Qi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Research ambition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lwUAALQ2AABeJgAAEAAAAA=="/>
              </a:ext>
            </a:extLst>
          </p:cNvSpPr>
          <p:nvPr>
            <p:ph type="body" idx="1"/>
          </p:nvPr>
        </p:nvSpPr>
        <p:spPr>
          <a:xfrm>
            <a:off x="179705" y="908685"/>
            <a:ext cx="8712835" cy="53282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Globally excellent research which holds the promise of theoretical, methodological and empirical advance. 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Promote research based knowledge and insight which has social, practical and policy relevance.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Conduct interdisciplinary, mixed method and comparative analysis.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An emphasis on cause, moving beyond existing description: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 smtClean="0"/>
              <a:t>Understanding </a:t>
            </a:r>
            <a:r>
              <a:rPr lang="en-GB" sz="1800" dirty="0"/>
              <a:t>causal processes/dynamics </a:t>
            </a:r>
            <a:r>
              <a:rPr lang="en-GB" sz="1800" dirty="0" smtClean="0"/>
              <a:t>is essential for the development of </a:t>
            </a:r>
            <a:r>
              <a:rPr lang="en-GB" sz="1800" dirty="0"/>
              <a:t>policy focused interventions;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 focus on key stages of the life course where causal understanding can lead to meaningful policy development;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And the opportunity of studying international variation to identify causal processes;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But need to think about cause in an interdisciplinary context – not just about statistically robust, longitudinal analysis or econometrics, also about causal narratives and the testing and development of theory;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For example, the importance of subjective perceptions of inequalities and how these shape decision making and objective outcomes.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AAAAAKgEAAEA4AAC1BAAAEAAAAA=="/>
              </a:ext>
            </a:extLst>
          </p:cNvSpPr>
          <p:nvPr>
            <p:ph type="title"/>
          </p:nvPr>
        </p:nvSpPr>
        <p:spPr>
          <a:xfrm>
            <a:off x="0" y="189230"/>
            <a:ext cx="9144000" cy="57594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1" i="0" u="none" strike="noStrike" kern="1" spc="0" baseline="0">
                <a:solidFill>
                  <a:srgbClr val="0073BA"/>
                </a:solidFill>
                <a:latin typeface="Arial" charset="0"/>
                <a:ea typeface="Arial" charset="0"/>
                <a:cs typeface="Arial" charset="0"/>
              </a:defRPr>
            </a:pPr>
            <a:r>
              <a:t>Research ambition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" val="SMDATA_12_ZRtSVh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lwUAALQ2AABeJgAAEAAAAA=="/>
              </a:ext>
            </a:extLst>
          </p:cNvSpPr>
          <p:nvPr>
            <p:ph type="body" idx="1"/>
          </p:nvPr>
        </p:nvSpPr>
        <p:spPr>
          <a:xfrm>
            <a:off x="179705" y="908685"/>
            <a:ext cx="8712835" cy="5328285"/>
          </a:xfrm>
          <a:prstGeom prst="rect">
            <a:avLst/>
          </a:prstGeom>
          <a:noFill/>
          <a:ln w="127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The systematic investigation of across and within country differences will enable a clearer understanding of the impact of institutional and policy effects.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Provides an opportunity to exploit specific national variations in economic, demographic, cultural and policy context in order to achieve a more critical analysis of causal processes and opportunities for policy development.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The ambition of this programme will require interdisciplinary and mixed method (quantitative and qualitative, cross-sectional and longitudinal) </a:t>
            </a:r>
            <a:r>
              <a:rPr lang="en-GB" sz="1800" dirty="0" smtClean="0"/>
              <a:t>work.</a:t>
            </a:r>
            <a:endParaRPr lang="en-GB" sz="1800" dirty="0"/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And a need to connect different levels of influence (individual to social), different stages of the life course, different population groups, different dimensions of inequality </a:t>
            </a:r>
            <a:r>
              <a:rPr lang="en-GB" sz="1800" dirty="0" smtClean="0"/>
              <a:t>and </a:t>
            </a:r>
            <a:r>
              <a:rPr lang="en-GB" sz="1800" dirty="0"/>
              <a:t>a range of outcomes. </a:t>
            </a:r>
          </a:p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Important to consider demographic, economic, political, social and cultural change and </a:t>
            </a:r>
            <a:r>
              <a:rPr lang="en-GB" sz="1800" dirty="0" err="1"/>
              <a:t>destandardisation</a:t>
            </a:r>
            <a:r>
              <a:rPr lang="en-GB" sz="1800" dirty="0"/>
              <a:t> of the life course: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Changing employment trajectories and increasing risks of insecurity;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Rising life expectancy and ageing populations;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High levels of migration and post-migration settlement;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73BA"/>
              </a:buClr>
              <a:buSzTx/>
              <a:buFont typeface="Wingdings" charset="0"/>
              <a:buChar char="§"/>
              <a:tabLst/>
              <a:defRPr lang="en-GB" sz="2000" b="0" i="0" u="none" strike="noStrike" kern="1" spc="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r>
              <a:rPr lang="en-GB" sz="1800" dirty="0"/>
              <a:t>Increased labour force participation of women, reduced family sizes and increased complexity of family forms.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mp modified">
  <a:themeElements>
    <a:clrScheme name="uomp modified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mp modified.ppt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omp modified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uomp modified">
  <a:themeElements>
    <a:clrScheme name="uomp modified.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mp modified.ppt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omp modified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mp modified.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mp modified.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uomp modified.ppt</Template>
  <TotalTime>23310</TotalTime>
  <Words>1248</Words>
  <Application>Microsoft Office PowerPoint</Application>
  <PresentationFormat>Prosojnica</PresentationFormat>
  <Paragraphs>137</Paragraphs>
  <Slides>14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14</vt:i4>
      </vt:variant>
    </vt:vector>
  </HeadingPairs>
  <TitlesOfParts>
    <vt:vector size="16" baseType="lpstr">
      <vt:lpstr>uomp modified</vt:lpstr>
      <vt:lpstr>1_uomp modified</vt:lpstr>
      <vt:lpstr>Dynamics of inequality across the life course: structures and processes  NORFACE DIAL Programme  </vt:lpstr>
      <vt:lpstr>NORFACE </vt:lpstr>
      <vt:lpstr>So far… </vt:lpstr>
      <vt:lpstr>New NORFACE programme </vt:lpstr>
      <vt:lpstr>Rationale for DIAL programme</vt:lpstr>
      <vt:lpstr>Research themes – focus on the lifecourse</vt:lpstr>
      <vt:lpstr>Research themes – focus on the lifecourse</vt:lpstr>
      <vt:lpstr>Research ambition</vt:lpstr>
      <vt:lpstr>Research ambition</vt:lpstr>
      <vt:lpstr>Research ambition</vt:lpstr>
      <vt:lpstr>Capacity building</vt:lpstr>
      <vt:lpstr>Process</vt:lpstr>
      <vt:lpstr>Process</vt:lpstr>
      <vt:lpstr>Thank you</vt:lpstr>
    </vt:vector>
  </TitlesOfParts>
  <Company>Manchester 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Nazroo</dc:creator>
  <cp:lastModifiedBy>ARRS</cp:lastModifiedBy>
  <cp:revision>565</cp:revision>
  <cp:lastPrinted>2016-01-27T10:42:55Z</cp:lastPrinted>
  <dcterms:created xsi:type="dcterms:W3CDTF">2006-10-16T15:28:48Z</dcterms:created>
  <dcterms:modified xsi:type="dcterms:W3CDTF">2016-02-12T09:20:56Z</dcterms:modified>
</cp:coreProperties>
</file>